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307" r:id="rId2"/>
    <p:sldId id="304" r:id="rId3"/>
    <p:sldId id="305" r:id="rId4"/>
    <p:sldId id="306" r:id="rId5"/>
    <p:sldId id="289" r:id="rId6"/>
    <p:sldId id="287" r:id="rId7"/>
    <p:sldId id="319" r:id="rId8"/>
    <p:sldId id="278" r:id="rId9"/>
    <p:sldId id="299" r:id="rId10"/>
    <p:sldId id="301" r:id="rId11"/>
    <p:sldId id="300" r:id="rId12"/>
    <p:sldId id="302" r:id="rId13"/>
    <p:sldId id="298" r:id="rId14"/>
    <p:sldId id="320" r:id="rId15"/>
    <p:sldId id="321" r:id="rId16"/>
    <p:sldId id="322" r:id="rId17"/>
    <p:sldId id="324" r:id="rId18"/>
    <p:sldId id="325" r:id="rId19"/>
    <p:sldId id="329" r:id="rId20"/>
    <p:sldId id="326" r:id="rId21"/>
    <p:sldId id="328" r:id="rId22"/>
    <p:sldId id="327" r:id="rId23"/>
    <p:sldId id="323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40" autoAdjust="0"/>
  </p:normalViewPr>
  <p:slideViewPr>
    <p:cSldViewPr>
      <p:cViewPr>
        <p:scale>
          <a:sx n="77" d="100"/>
          <a:sy n="77" d="100"/>
        </p:scale>
        <p:origin x="-1164" y="21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3276599"/>
          </a:xfrm>
        </p:spPr>
        <p:txBody>
          <a:bodyPr/>
          <a:lstStyle/>
          <a:p>
            <a:r>
              <a:rPr lang="en-US" dirty="0" smtClean="0"/>
              <a:t>		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323528" y="692696"/>
            <a:ext cx="8424936" cy="4536504"/>
          </a:xfrm>
        </p:spPr>
        <p:txBody>
          <a:bodyPr>
            <a:noAutofit/>
          </a:bodyPr>
          <a:lstStyle/>
          <a:p>
            <a:pPr algn="ctr"/>
            <a:r>
              <a:rPr lang="en-US" sz="66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Western Province </a:t>
            </a:r>
            <a:r>
              <a:rPr lang="en-US" sz="40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/>
            </a:r>
            <a:br>
              <a:rPr lang="en-US" sz="40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</a:br>
            <a:r>
              <a:rPr lang="en-US" sz="66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Cricket Association</a:t>
            </a:r>
          </a:p>
          <a:p>
            <a:pPr algn="ctr"/>
            <a:r>
              <a:rPr lang="en-US" sz="7200" b="1" dirty="0" smtClean="0">
                <a:ln>
                  <a:solidFill>
                    <a:schemeClr val="tx1"/>
                  </a:solidFill>
                </a:ln>
                <a:solidFill>
                  <a:srgbClr val="FF9900"/>
                </a:solidFill>
              </a:rPr>
              <a:t>2017-18</a:t>
            </a:r>
          </a:p>
          <a:p>
            <a:r>
              <a:rPr lang="en-US" sz="7200" b="1" dirty="0">
                <a:ln>
                  <a:solidFill>
                    <a:schemeClr val="tx1"/>
                  </a:solidFill>
                </a:ln>
                <a:solidFill>
                  <a:srgbClr val="FF9900"/>
                </a:solidFill>
              </a:rPr>
              <a:t>Playing Conditions</a:t>
            </a:r>
          </a:p>
          <a:p>
            <a:pPr algn="ctr"/>
            <a:endParaRPr lang="en-US" sz="7200" b="1" dirty="0">
              <a:ln>
                <a:solidFill>
                  <a:schemeClr val="tx1"/>
                </a:solidFill>
              </a:ln>
              <a:solidFill>
                <a:srgbClr val="FF9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0206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5542" y="332656"/>
            <a:ext cx="8229600" cy="85010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25542" y="58018"/>
            <a:ext cx="8229600" cy="11247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6600" b="1" dirty="0" smtClean="0"/>
              <a:t>AMA 20/20</a:t>
            </a:r>
            <a:endParaRPr lang="en-ZA" sz="6600" dirty="0"/>
          </a:p>
          <a:p>
            <a:pPr algn="ctr"/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102" y="1345113"/>
            <a:ext cx="8892480" cy="5445224"/>
          </a:xfrm>
        </p:spPr>
        <p:txBody>
          <a:bodyPr>
            <a:normAutofit fontScale="85000" lnSpcReduction="20000"/>
          </a:bodyPr>
          <a:lstStyle/>
          <a:p>
            <a:r>
              <a:rPr lang="en-ZA" sz="65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MAX 4 overs per bowler. </a:t>
            </a:r>
            <a:br>
              <a:rPr lang="en-ZA" sz="65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</a:br>
            <a:endParaRPr lang="en-ZA" sz="6500" b="1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  <a:p>
            <a:r>
              <a:rPr lang="en-ZA" sz="65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FREE HIT for ALL no-balls.</a:t>
            </a:r>
            <a:br>
              <a:rPr lang="en-ZA" sz="65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</a:br>
            <a:r>
              <a:rPr lang="en-ZA" sz="65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(Premier &amp; First </a:t>
            </a:r>
            <a:r>
              <a:rPr lang="en-ZA" sz="6500" b="1" dirty="0" err="1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Div</a:t>
            </a:r>
            <a:r>
              <a:rPr lang="en-ZA" sz="65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 A – D)</a:t>
            </a:r>
            <a:r>
              <a:rPr lang="en-ZA" sz="65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/>
            </a:r>
            <a:br>
              <a:rPr lang="en-ZA" sz="65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</a:br>
            <a:endParaRPr lang="en-ZA" sz="6500" b="1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  <a:p>
            <a:r>
              <a:rPr lang="en-ZA" sz="65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No field changes on free hits for same striker.</a:t>
            </a:r>
          </a:p>
        </p:txBody>
      </p:sp>
    </p:spTree>
    <p:extLst>
      <p:ext uri="{BB962C8B-B14F-4D97-AF65-F5344CB8AC3E}">
        <p14:creationId xmlns:p14="http://schemas.microsoft.com/office/powerpoint/2010/main" val="973119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5542" y="332656"/>
            <a:ext cx="8229600" cy="85010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25542" y="58018"/>
            <a:ext cx="8229600" cy="11247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6600" b="1" dirty="0" smtClean="0"/>
              <a:t>AMA 20/20</a:t>
            </a:r>
            <a:endParaRPr lang="en-ZA" sz="6600" dirty="0"/>
          </a:p>
          <a:p>
            <a:pPr algn="ctr"/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102" y="1345113"/>
            <a:ext cx="9230426" cy="5445224"/>
          </a:xfrm>
        </p:spPr>
        <p:txBody>
          <a:bodyPr>
            <a:normAutofit fontScale="77500" lnSpcReduction="20000"/>
          </a:bodyPr>
          <a:lstStyle/>
          <a:p>
            <a:r>
              <a:rPr lang="en-ZA" sz="65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Power Play: first 6 overs. MAX 2 fielders outside inner circle.</a:t>
            </a:r>
            <a:br>
              <a:rPr lang="en-ZA" sz="65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</a:br>
            <a:endParaRPr lang="en-ZA" sz="6500" b="1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  <a:p>
            <a:r>
              <a:rPr lang="en-ZA" sz="65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1 short delivery above shoulder height allowed per over.</a:t>
            </a:r>
          </a:p>
          <a:p>
            <a:endParaRPr lang="en-ZA" sz="6500" b="1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  <a:p>
            <a:r>
              <a:rPr lang="en-ZA" sz="65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High full toss above waist – 1</a:t>
            </a:r>
            <a:r>
              <a:rPr lang="en-ZA" sz="6500" b="1" baseline="30000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st</a:t>
            </a:r>
            <a:r>
              <a:rPr lang="en-ZA" sz="65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 &amp; final warning if directed at body.</a:t>
            </a:r>
          </a:p>
        </p:txBody>
      </p:sp>
    </p:spTree>
    <p:extLst>
      <p:ext uri="{BB962C8B-B14F-4D97-AF65-F5344CB8AC3E}">
        <p14:creationId xmlns:p14="http://schemas.microsoft.com/office/powerpoint/2010/main" val="49710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5542" y="332656"/>
            <a:ext cx="8229600" cy="85010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25542" y="58018"/>
            <a:ext cx="8229600" cy="11247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6600" b="1" dirty="0" smtClean="0"/>
              <a:t>AMA 20/20</a:t>
            </a:r>
            <a:endParaRPr lang="en-ZA" sz="6600" dirty="0"/>
          </a:p>
          <a:p>
            <a:pPr algn="ctr"/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102" y="1345113"/>
            <a:ext cx="8892480" cy="5445224"/>
          </a:xfrm>
        </p:spPr>
        <p:txBody>
          <a:bodyPr>
            <a:normAutofit lnSpcReduction="10000"/>
          </a:bodyPr>
          <a:lstStyle/>
          <a:p>
            <a:r>
              <a:rPr lang="en-ZA" sz="54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BONUS POINTS:</a:t>
            </a:r>
          </a:p>
          <a:p>
            <a:r>
              <a:rPr lang="en-ZA" sz="54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With Bonus Point: 5</a:t>
            </a:r>
          </a:p>
          <a:p>
            <a:r>
              <a:rPr lang="en-ZA" sz="54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Without Bonus Point: 4</a:t>
            </a:r>
          </a:p>
          <a:p>
            <a:r>
              <a:rPr lang="en-ZA" sz="54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NO Results: 2</a:t>
            </a:r>
          </a:p>
          <a:p>
            <a:r>
              <a:rPr lang="en-ZA" sz="54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Loss: 0</a:t>
            </a:r>
          </a:p>
          <a:p>
            <a:r>
              <a:rPr lang="en-ZA" sz="54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Tied Match = Super Over</a:t>
            </a:r>
          </a:p>
          <a:p>
            <a:endParaRPr lang="en-ZA" sz="6500" b="1" dirty="0" smtClean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2892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5542" y="332656"/>
            <a:ext cx="8229600" cy="85010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25542" y="58018"/>
            <a:ext cx="8229600" cy="11247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6600" b="1" dirty="0" smtClean="0"/>
              <a:t>AMA 20/20</a:t>
            </a:r>
            <a:endParaRPr lang="en-ZA" sz="6600" dirty="0"/>
          </a:p>
          <a:p>
            <a:pPr algn="ctr"/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102" y="1345113"/>
            <a:ext cx="8892480" cy="5445224"/>
          </a:xfrm>
        </p:spPr>
        <p:txBody>
          <a:bodyPr>
            <a:normAutofit fontScale="55000" lnSpcReduction="20000"/>
          </a:bodyPr>
          <a:lstStyle/>
          <a:p>
            <a:r>
              <a:rPr lang="en-ZA" sz="65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Substitutes allowed for fielder who suffers illness or injury. </a:t>
            </a:r>
            <a:br>
              <a:rPr lang="en-ZA" sz="65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</a:br>
            <a:endParaRPr lang="en-ZA" sz="6500" b="1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  <a:p>
            <a:r>
              <a:rPr lang="en-ZA" sz="65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If a fielder is off the field for any amount of time</a:t>
            </a:r>
            <a:r>
              <a:rPr lang="en-ZA" sz="6500" b="1" dirty="0" smtClean="0">
                <a:ln>
                  <a:solidFill>
                    <a:schemeClr val="tx1"/>
                  </a:solidFill>
                </a:ln>
                <a:solidFill>
                  <a:schemeClr val="accent6"/>
                </a:solidFill>
              </a:rPr>
              <a:t> </a:t>
            </a:r>
            <a:r>
              <a:rPr lang="en-ZA" sz="65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for internal injury, must make up penalty time before he can bat or bowl.</a:t>
            </a:r>
          </a:p>
          <a:p>
            <a:endParaRPr lang="en-ZA" sz="6500" b="1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  <a:p>
            <a:r>
              <a:rPr lang="en-ZA" sz="65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Penalty time carried into batting innings.</a:t>
            </a:r>
            <a:br>
              <a:rPr lang="en-ZA" sz="65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</a:br>
            <a:endParaRPr lang="en-ZA" sz="6500" b="1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  <a:p>
            <a:r>
              <a:rPr lang="en-ZA" sz="65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Serve penalty time (max 90 minutes) or 5 wickets down.</a:t>
            </a:r>
            <a:endParaRPr lang="en-ZA" sz="6500" b="1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900130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3276599"/>
          </a:xfrm>
        </p:spPr>
        <p:txBody>
          <a:bodyPr/>
          <a:lstStyle/>
          <a:p>
            <a:r>
              <a:rPr lang="en-US" dirty="0" smtClean="0"/>
              <a:t>		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323528" y="692696"/>
            <a:ext cx="8424936" cy="4536504"/>
          </a:xfrm>
        </p:spPr>
        <p:txBody>
          <a:bodyPr>
            <a:noAutofit/>
          </a:bodyPr>
          <a:lstStyle/>
          <a:p>
            <a:pPr algn="ctr"/>
            <a:r>
              <a:rPr lang="en-US" sz="66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Western Province </a:t>
            </a:r>
            <a:r>
              <a:rPr lang="en-US" sz="40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/>
            </a:r>
            <a:br>
              <a:rPr lang="en-US" sz="40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</a:br>
            <a:r>
              <a:rPr lang="en-US" sz="66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Cricket Association</a:t>
            </a:r>
          </a:p>
          <a:p>
            <a:pPr algn="ctr"/>
            <a:r>
              <a:rPr lang="en-US" sz="7200" b="1" dirty="0" smtClean="0">
                <a:ln>
                  <a:solidFill>
                    <a:schemeClr val="tx1"/>
                  </a:solidFill>
                </a:ln>
                <a:solidFill>
                  <a:srgbClr val="FF9900"/>
                </a:solidFill>
              </a:rPr>
              <a:t>2017-18</a:t>
            </a:r>
          </a:p>
          <a:p>
            <a:r>
              <a:rPr lang="en-US" sz="7200" b="1" dirty="0" smtClean="0">
                <a:ln>
                  <a:solidFill>
                    <a:schemeClr val="tx1"/>
                  </a:solidFill>
                </a:ln>
                <a:solidFill>
                  <a:srgbClr val="FF9900"/>
                </a:solidFill>
              </a:rPr>
              <a:t>New Laws</a:t>
            </a:r>
            <a:endParaRPr lang="en-US" sz="7200" b="1" dirty="0">
              <a:ln>
                <a:solidFill>
                  <a:schemeClr val="tx1"/>
                </a:solidFill>
              </a:ln>
              <a:solidFill>
                <a:srgbClr val="FF9900"/>
              </a:solidFill>
            </a:endParaRPr>
          </a:p>
          <a:p>
            <a:pPr algn="ctr"/>
            <a:endParaRPr lang="en-US" sz="7200" b="1" dirty="0">
              <a:ln>
                <a:solidFill>
                  <a:schemeClr val="tx1"/>
                </a:solidFill>
              </a:ln>
              <a:solidFill>
                <a:srgbClr val="FF9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8592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5542" y="332656"/>
            <a:ext cx="8229600" cy="85010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54260" y="1556792"/>
            <a:ext cx="9252520" cy="5445224"/>
          </a:xfrm>
        </p:spPr>
        <p:txBody>
          <a:bodyPr>
            <a:normAutofit fontScale="70000" lnSpcReduction="20000"/>
          </a:bodyPr>
          <a:lstStyle/>
          <a:p>
            <a:r>
              <a:rPr lang="en-ZA" sz="39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A substitute can act as a wicketkeeper with umpires approval</a:t>
            </a:r>
          </a:p>
          <a:p>
            <a:r>
              <a:rPr lang="en-ZA" sz="39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Catches, Run-outs &amp; </a:t>
            </a:r>
            <a:r>
              <a:rPr lang="en-ZA" sz="3900" b="1" dirty="0" err="1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stumpings</a:t>
            </a:r>
            <a:r>
              <a:rPr lang="en-ZA" sz="39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 off helmets now all possible</a:t>
            </a:r>
          </a:p>
          <a:p>
            <a:r>
              <a:rPr lang="en-ZA" sz="39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Bowling practice on the square during a match is now 5 penalty runs to the batting side after a 1</a:t>
            </a:r>
            <a:r>
              <a:rPr lang="en-ZA" sz="3900" b="1" baseline="30000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st</a:t>
            </a:r>
            <a:r>
              <a:rPr lang="en-ZA" sz="39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 &amp; final warning  </a:t>
            </a:r>
          </a:p>
          <a:p>
            <a:r>
              <a:rPr lang="en-ZA" sz="39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A deliberate short run by any batsman is now immediately 5 penalty runs to the fielding side</a:t>
            </a:r>
          </a:p>
          <a:p>
            <a:r>
              <a:rPr lang="en-ZA" sz="39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Batsman’s feet cannot end up in the protected area of the pitch when playing a forward defensive</a:t>
            </a:r>
          </a:p>
          <a:p>
            <a:r>
              <a:rPr lang="en-ZA" sz="39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Penalty time off the field kicks in immediately - no more 8 minutes grace period. No penalty time for external blow.</a:t>
            </a:r>
          </a:p>
          <a:p>
            <a:r>
              <a:rPr lang="en-ZA" sz="39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Once a batsman makes his ground, he remains safe even if his bat or person becomes raised beyond the popping crease </a:t>
            </a:r>
          </a:p>
          <a:p>
            <a:r>
              <a:rPr lang="en-ZA" sz="39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Handled Ball is now incorporated under Obstructing the field</a:t>
            </a:r>
            <a:endParaRPr lang="en-ZA" sz="4600" b="1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  <a:p>
            <a:endParaRPr lang="en-ZA" b="1" dirty="0">
              <a:solidFill>
                <a:schemeClr val="bg1"/>
              </a:solidFill>
            </a:endParaRPr>
          </a:p>
          <a:p>
            <a:endParaRPr lang="en-ZA" dirty="0"/>
          </a:p>
        </p:txBody>
      </p:sp>
      <p:sp>
        <p:nvSpPr>
          <p:cNvPr id="6" name="Rectangle 5"/>
          <p:cNvSpPr/>
          <p:nvPr/>
        </p:nvSpPr>
        <p:spPr>
          <a:xfrm>
            <a:off x="425542" y="188640"/>
            <a:ext cx="8229600" cy="11247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3600" b="1" dirty="0" smtClean="0"/>
              <a:t>NEW OR CHANGED LAWS </a:t>
            </a:r>
            <a:r>
              <a:rPr lang="en-ZA" sz="3600" b="1" dirty="0"/>
              <a:t/>
            </a:r>
            <a:br>
              <a:rPr lang="en-ZA" sz="3600" b="1" dirty="0"/>
            </a:br>
            <a:r>
              <a:rPr lang="en-ZA" sz="3600" b="1" dirty="0" smtClean="0"/>
              <a:t>Applicable to all Leagues &amp; Competitions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507735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3276599"/>
          </a:xfrm>
        </p:spPr>
        <p:txBody>
          <a:bodyPr/>
          <a:lstStyle/>
          <a:p>
            <a:r>
              <a:rPr lang="en-US" dirty="0" smtClean="0"/>
              <a:t>		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61764" y="692696"/>
            <a:ext cx="8982236" cy="4536504"/>
          </a:xfrm>
        </p:spPr>
        <p:txBody>
          <a:bodyPr>
            <a:noAutofit/>
          </a:bodyPr>
          <a:lstStyle/>
          <a:p>
            <a:pPr algn="ctr"/>
            <a:r>
              <a:rPr lang="en-US" sz="66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Western Province </a:t>
            </a:r>
            <a:r>
              <a:rPr lang="en-US" sz="40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/>
            </a:r>
            <a:br>
              <a:rPr lang="en-US" sz="40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</a:br>
            <a:r>
              <a:rPr lang="en-US" sz="66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Cricket Association</a:t>
            </a:r>
          </a:p>
          <a:p>
            <a:pPr algn="ctr"/>
            <a:r>
              <a:rPr lang="en-US" sz="7200" b="1" dirty="0" smtClean="0">
                <a:ln>
                  <a:solidFill>
                    <a:schemeClr val="tx1"/>
                  </a:solidFill>
                </a:ln>
                <a:solidFill>
                  <a:srgbClr val="FF9900"/>
                </a:solidFill>
              </a:rPr>
              <a:t>2017-18</a:t>
            </a:r>
          </a:p>
          <a:p>
            <a:pPr algn="ctr"/>
            <a:r>
              <a:rPr lang="en-US" sz="7200" b="1" dirty="0" smtClean="0">
                <a:ln>
                  <a:solidFill>
                    <a:schemeClr val="tx1"/>
                  </a:solidFill>
                </a:ln>
                <a:solidFill>
                  <a:srgbClr val="FF9900"/>
                </a:solidFill>
              </a:rPr>
              <a:t>PC’s &amp; New Laws</a:t>
            </a:r>
          </a:p>
          <a:p>
            <a:pPr algn="ctr"/>
            <a:r>
              <a:rPr lang="en-US" sz="7200" b="1" dirty="0" smtClean="0">
                <a:ln>
                  <a:solidFill>
                    <a:schemeClr val="tx1"/>
                  </a:solidFill>
                </a:ln>
                <a:solidFill>
                  <a:srgbClr val="FF9900"/>
                </a:solidFill>
              </a:rPr>
              <a:t>Questions / Comments</a:t>
            </a:r>
            <a:endParaRPr lang="en-US" sz="7200" b="1" dirty="0">
              <a:ln>
                <a:solidFill>
                  <a:schemeClr val="tx1"/>
                </a:solidFill>
              </a:ln>
              <a:solidFill>
                <a:srgbClr val="FF9900"/>
              </a:solidFill>
            </a:endParaRPr>
          </a:p>
          <a:p>
            <a:pPr algn="ctr"/>
            <a:endParaRPr lang="en-US" sz="7200" b="1" dirty="0">
              <a:ln>
                <a:solidFill>
                  <a:schemeClr val="tx1"/>
                </a:solidFill>
              </a:ln>
              <a:solidFill>
                <a:srgbClr val="FF9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4801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5542" y="332656"/>
            <a:ext cx="8229600" cy="85010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25542" y="58018"/>
            <a:ext cx="8229600" cy="11247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6600" b="1" dirty="0" smtClean="0"/>
              <a:t>AMA 20/20</a:t>
            </a:r>
            <a:endParaRPr lang="en-ZA" sz="6600" dirty="0"/>
          </a:p>
          <a:p>
            <a:pPr algn="ctr"/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102" y="1628800"/>
            <a:ext cx="8892480" cy="5445224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ZA" sz="54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BONUS </a:t>
            </a:r>
            <a:r>
              <a:rPr lang="en-ZA" sz="54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POINTS CALCULATION:</a:t>
            </a:r>
            <a:endParaRPr lang="en-ZA" sz="5400" b="1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  <a:p>
            <a:r>
              <a:rPr lang="en-ZA" sz="54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In an uninterrupted Ama</a:t>
            </a:r>
            <a:r>
              <a:rPr lang="en-ZA" sz="54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20 </a:t>
            </a:r>
            <a:r>
              <a:rPr lang="en-ZA" sz="54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match, Team A is bowled out for 108 in 18 overs. </a:t>
            </a:r>
          </a:p>
          <a:p>
            <a:r>
              <a:rPr lang="en-ZA" sz="54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How many runs do they need to restrict Team B to, to win by a bonus point?</a:t>
            </a:r>
          </a:p>
          <a:p>
            <a:r>
              <a:rPr lang="en-ZA" sz="54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How many overs does Team B need to reach the target in, to win with a bonus point?</a:t>
            </a:r>
            <a:endParaRPr lang="en-ZA" sz="6500" b="1" dirty="0" smtClean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6724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5542" y="332656"/>
            <a:ext cx="8229600" cy="85010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25542" y="58018"/>
            <a:ext cx="8229600" cy="11247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6600" b="1" dirty="0" smtClean="0"/>
              <a:t>50 OVERS</a:t>
            </a:r>
            <a:endParaRPr lang="en-ZA" sz="6600" dirty="0"/>
          </a:p>
          <a:p>
            <a:pPr algn="ctr"/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102" y="1484784"/>
            <a:ext cx="8892480" cy="5445224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ZA" sz="54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BONUS </a:t>
            </a:r>
            <a:r>
              <a:rPr lang="en-ZA" sz="54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POINTS CALCULATION:</a:t>
            </a:r>
            <a:endParaRPr lang="en-ZA" sz="5400" b="1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  <a:p>
            <a:r>
              <a:rPr lang="en-ZA" sz="54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In a 50 over</a:t>
            </a:r>
            <a:r>
              <a:rPr lang="en-ZA" sz="54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en-ZA" sz="54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match, Team A scores 212-8 in their allotted 50 overs. </a:t>
            </a:r>
          </a:p>
          <a:p>
            <a:r>
              <a:rPr lang="en-ZA" sz="54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During the interval, rain delays the start of Team B’s innings, which is reduced to 37 overs</a:t>
            </a:r>
            <a:endParaRPr lang="en-ZA" sz="5400" b="1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  <a:p>
            <a:r>
              <a:rPr lang="en-ZA" sz="54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What is Team B’s target to win the match in 37 overs?</a:t>
            </a:r>
          </a:p>
          <a:p>
            <a:r>
              <a:rPr lang="en-ZA" sz="54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How many overs does Team B need to reach the target in, to win with a bonus point?</a:t>
            </a:r>
          </a:p>
          <a:p>
            <a:r>
              <a:rPr lang="en-ZA" sz="54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How many runs </a:t>
            </a:r>
            <a:r>
              <a:rPr lang="en-ZA" sz="54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does Team A need to restrict Team </a:t>
            </a:r>
            <a:r>
              <a:rPr lang="en-ZA" sz="54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B to, to win by a bonus point?</a:t>
            </a:r>
          </a:p>
          <a:p>
            <a:endParaRPr lang="en-ZA" sz="5400" b="1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  <a:p>
            <a:endParaRPr lang="en-ZA" sz="6500" b="1" dirty="0" smtClean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0805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5542" y="332656"/>
            <a:ext cx="8229600" cy="85010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25542" y="58018"/>
            <a:ext cx="8229600" cy="11247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6600" b="1" dirty="0" smtClean="0"/>
              <a:t>AMA 20/20</a:t>
            </a:r>
            <a:endParaRPr lang="en-ZA" sz="6600" dirty="0"/>
          </a:p>
          <a:p>
            <a:pPr algn="ctr"/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08520" y="1484784"/>
            <a:ext cx="9361040" cy="511256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ZA" sz="54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REDUCED OVERS </a:t>
            </a:r>
            <a:r>
              <a:rPr lang="en-ZA" sz="54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CALCULATION:</a:t>
            </a:r>
          </a:p>
          <a:p>
            <a:r>
              <a:rPr lang="en-ZA" sz="4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When 1 to 30min are lost, reduce interval to 15 minutes</a:t>
            </a:r>
          </a:p>
          <a:p>
            <a:r>
              <a:rPr lang="en-ZA" sz="4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When &gt;30mins are lost, reduce interval to 10 minutes</a:t>
            </a:r>
          </a:p>
          <a:p>
            <a:r>
              <a:rPr lang="en-ZA" sz="4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Interval can’t be calculated to &lt;10min</a:t>
            </a:r>
            <a:r>
              <a:rPr lang="en-ZA" sz="50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83745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5542" y="332656"/>
            <a:ext cx="8229600" cy="85010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25542" y="58018"/>
            <a:ext cx="8229600" cy="11247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5400" b="1" dirty="0" smtClean="0"/>
              <a:t>ONE DAY COMPETITION</a:t>
            </a:r>
            <a:endParaRPr lang="en-ZA" sz="5400" dirty="0"/>
          </a:p>
          <a:p>
            <a:pPr algn="ctr"/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579296" cy="5141168"/>
          </a:xfrm>
        </p:spPr>
        <p:txBody>
          <a:bodyPr>
            <a:normAutofit fontScale="62500" lnSpcReduction="20000"/>
          </a:bodyPr>
          <a:lstStyle/>
          <a:p>
            <a:r>
              <a:rPr lang="en-ZA" sz="46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2 </a:t>
            </a:r>
            <a:r>
              <a:rPr lang="en-ZA" sz="46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sessions of </a:t>
            </a:r>
            <a:r>
              <a:rPr lang="en-ZA" sz="46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3 hours </a:t>
            </a:r>
            <a:r>
              <a:rPr lang="en-ZA" sz="46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and </a:t>
            </a:r>
            <a:r>
              <a:rPr lang="en-ZA" sz="46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30 </a:t>
            </a:r>
            <a:r>
              <a:rPr lang="en-ZA" sz="46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minutes, </a:t>
            </a:r>
            <a:r>
              <a:rPr lang="en-ZA" sz="46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separated </a:t>
            </a:r>
            <a:r>
              <a:rPr lang="en-ZA" sz="46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by a </a:t>
            </a:r>
            <a:r>
              <a:rPr lang="en-ZA" sz="46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40-minute </a:t>
            </a:r>
            <a:r>
              <a:rPr lang="en-ZA" sz="46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interval between innings. </a:t>
            </a:r>
            <a:r>
              <a:rPr lang="en-ZA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/>
            </a:r>
            <a:br>
              <a:rPr lang="en-ZA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</a:br>
            <a:endParaRPr lang="en-ZA" b="1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  <a:p>
            <a:r>
              <a:rPr lang="en-ZA" sz="57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Hours of Play: </a:t>
            </a:r>
            <a:r>
              <a:rPr lang="en-ZA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/>
            </a:r>
            <a:br>
              <a:rPr lang="en-ZA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</a:br>
            <a:r>
              <a:rPr lang="en-ZA" sz="46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First </a:t>
            </a:r>
            <a:r>
              <a:rPr lang="en-ZA" sz="46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Session: 10:00 – </a:t>
            </a:r>
            <a:r>
              <a:rPr lang="en-ZA" sz="46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13:30 </a:t>
            </a:r>
            <a:br>
              <a:rPr lang="en-ZA" sz="46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</a:br>
            <a:r>
              <a:rPr lang="en-ZA" sz="46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Interval</a:t>
            </a:r>
            <a:r>
              <a:rPr lang="en-ZA" sz="46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: </a:t>
            </a:r>
            <a:r>
              <a:rPr lang="en-ZA" sz="46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13:30 </a:t>
            </a:r>
            <a:r>
              <a:rPr lang="en-ZA" sz="46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– </a:t>
            </a:r>
            <a:r>
              <a:rPr lang="en-ZA" sz="46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14:10 </a:t>
            </a:r>
            <a:br>
              <a:rPr lang="en-ZA" sz="46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</a:br>
            <a:r>
              <a:rPr lang="en-ZA" sz="46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Second </a:t>
            </a:r>
            <a:r>
              <a:rPr lang="en-ZA" sz="46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Session: </a:t>
            </a:r>
            <a:r>
              <a:rPr lang="en-ZA" sz="46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14:10 </a:t>
            </a:r>
            <a:r>
              <a:rPr lang="en-ZA" sz="46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– </a:t>
            </a:r>
            <a:r>
              <a:rPr lang="en-ZA" sz="46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17:40</a:t>
            </a:r>
          </a:p>
          <a:p>
            <a:endParaRPr lang="en-ZA" sz="4600" b="1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  <a:p>
            <a:r>
              <a:rPr lang="en-ZA" sz="46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Drinks </a:t>
            </a:r>
            <a:r>
              <a:rPr lang="en-ZA" sz="46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every 1h 10 mins (70 mins</a:t>
            </a:r>
            <a:r>
              <a:rPr lang="en-ZA" sz="46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)</a:t>
            </a:r>
          </a:p>
          <a:p>
            <a:endParaRPr lang="en-ZA" sz="4800" b="1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  <a:p>
            <a:r>
              <a:rPr lang="en-ZA" sz="4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10 </a:t>
            </a:r>
            <a:r>
              <a:rPr lang="en-ZA" sz="48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run penalty for every over that starts after cut-off </a:t>
            </a:r>
            <a:r>
              <a:rPr lang="en-ZA" sz="4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time!!! New for 50 over cricket this season</a:t>
            </a:r>
            <a:endParaRPr lang="en-ZA" sz="4800" b="1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  <a:p>
            <a:endParaRPr lang="en-ZA" sz="4600" b="1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  <a:p>
            <a:endParaRPr lang="en-ZA" b="1" dirty="0">
              <a:solidFill>
                <a:schemeClr val="bg1"/>
              </a:solidFill>
            </a:endParaRPr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429184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5542" y="332656"/>
            <a:ext cx="8229600" cy="85010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25542" y="58018"/>
            <a:ext cx="8229600" cy="11247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6600" b="1" dirty="0" smtClean="0"/>
              <a:t>AMA 20/20</a:t>
            </a:r>
            <a:endParaRPr lang="en-ZA" sz="6600" dirty="0"/>
          </a:p>
          <a:p>
            <a:pPr algn="ctr"/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102" y="1628800"/>
            <a:ext cx="8892480" cy="511256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ZA" sz="54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REDUCED OVERS </a:t>
            </a:r>
            <a:r>
              <a:rPr lang="en-ZA" sz="54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CALCULATION:</a:t>
            </a:r>
          </a:p>
          <a:p>
            <a:r>
              <a:rPr lang="en-ZA" sz="50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A</a:t>
            </a:r>
            <a:r>
              <a:rPr lang="en-ZA" sz="50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n Ama</a:t>
            </a:r>
            <a:r>
              <a:rPr lang="en-ZA" sz="50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20 morning </a:t>
            </a:r>
            <a:r>
              <a:rPr lang="en-ZA" sz="50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match starts at 11h15 due to a damp pitch </a:t>
            </a:r>
          </a:p>
          <a:p>
            <a:r>
              <a:rPr lang="en-ZA" sz="50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Calculate how many overs per side the match will be reduced to </a:t>
            </a:r>
          </a:p>
        </p:txBody>
      </p:sp>
    </p:spTree>
    <p:extLst>
      <p:ext uri="{BB962C8B-B14F-4D97-AF65-F5344CB8AC3E}">
        <p14:creationId xmlns:p14="http://schemas.microsoft.com/office/powerpoint/2010/main" val="487182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5542" y="332656"/>
            <a:ext cx="8229600" cy="85010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25542" y="58018"/>
            <a:ext cx="8229600" cy="11247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6600" b="1" dirty="0" smtClean="0"/>
              <a:t>50 OVERS</a:t>
            </a:r>
            <a:endParaRPr lang="en-ZA" sz="6600" dirty="0"/>
          </a:p>
          <a:p>
            <a:pPr algn="ctr"/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4644" y="1484784"/>
            <a:ext cx="9361040" cy="511256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ZA" sz="54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REDUCED OVERS </a:t>
            </a:r>
            <a:r>
              <a:rPr lang="en-ZA" sz="54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CALCULATION:</a:t>
            </a:r>
          </a:p>
          <a:p>
            <a:r>
              <a:rPr lang="en-ZA" sz="50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When 1 to 60min are lost, reduce interval to 30 minutes</a:t>
            </a:r>
          </a:p>
          <a:p>
            <a:r>
              <a:rPr lang="en-ZA" sz="50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When 61 to 120min are lost, reduce interval to 25 minutes</a:t>
            </a:r>
            <a:endParaRPr lang="en-ZA" sz="5000" b="1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  <a:p>
            <a:r>
              <a:rPr lang="en-ZA" sz="50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When &gt;120mins are lost, reduce interval to 20 minutes</a:t>
            </a:r>
          </a:p>
          <a:p>
            <a:r>
              <a:rPr lang="en-ZA" sz="50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Interval can’t be calculated to &lt;20min  </a:t>
            </a:r>
          </a:p>
        </p:txBody>
      </p:sp>
    </p:spTree>
    <p:extLst>
      <p:ext uri="{BB962C8B-B14F-4D97-AF65-F5344CB8AC3E}">
        <p14:creationId xmlns:p14="http://schemas.microsoft.com/office/powerpoint/2010/main" val="3289336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5542" y="332656"/>
            <a:ext cx="8229600" cy="85010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25542" y="58018"/>
            <a:ext cx="8229600" cy="11247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6600" b="1" dirty="0" smtClean="0"/>
              <a:t>50 OVERS</a:t>
            </a:r>
            <a:endParaRPr lang="en-ZA" sz="6600" dirty="0"/>
          </a:p>
          <a:p>
            <a:pPr algn="ctr"/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102" y="1484784"/>
            <a:ext cx="8892480" cy="511256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ZA" sz="54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REDUCED OVERS </a:t>
            </a:r>
            <a:r>
              <a:rPr lang="en-ZA" sz="54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CALCULATION:</a:t>
            </a:r>
          </a:p>
          <a:p>
            <a:r>
              <a:rPr lang="en-ZA" sz="50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Rain interrupts a 50 over match at 11h45 after 25 overs have been bowled. </a:t>
            </a:r>
          </a:p>
          <a:p>
            <a:r>
              <a:rPr lang="en-ZA" sz="50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Play resumes at 12h35</a:t>
            </a:r>
            <a:endParaRPr lang="en-ZA" sz="5000" b="1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  <a:p>
            <a:r>
              <a:rPr lang="en-ZA" sz="50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Calculate how many overs per side the match will be reduced to </a:t>
            </a:r>
          </a:p>
        </p:txBody>
      </p:sp>
    </p:spTree>
    <p:extLst>
      <p:ext uri="{BB962C8B-B14F-4D97-AF65-F5344CB8AC3E}">
        <p14:creationId xmlns:p14="http://schemas.microsoft.com/office/powerpoint/2010/main" val="3033012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3276599"/>
          </a:xfrm>
        </p:spPr>
        <p:txBody>
          <a:bodyPr/>
          <a:lstStyle/>
          <a:p>
            <a:r>
              <a:rPr lang="en-US" dirty="0" smtClean="0"/>
              <a:t>		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323528" y="692696"/>
            <a:ext cx="8424936" cy="4536504"/>
          </a:xfrm>
        </p:spPr>
        <p:txBody>
          <a:bodyPr>
            <a:noAutofit/>
          </a:bodyPr>
          <a:lstStyle/>
          <a:p>
            <a:pPr algn="ctr"/>
            <a:r>
              <a:rPr lang="en-US" sz="66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Western Province </a:t>
            </a:r>
            <a:r>
              <a:rPr lang="en-US" sz="40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/>
            </a:r>
            <a:br>
              <a:rPr lang="en-US" sz="40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</a:br>
            <a:r>
              <a:rPr lang="en-US" sz="66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Cricket Association</a:t>
            </a:r>
          </a:p>
          <a:p>
            <a:pPr algn="ctr"/>
            <a:r>
              <a:rPr lang="en-US" sz="7200" b="1" dirty="0" smtClean="0">
                <a:ln>
                  <a:solidFill>
                    <a:schemeClr val="tx1"/>
                  </a:solidFill>
                </a:ln>
                <a:solidFill>
                  <a:srgbClr val="FF9900"/>
                </a:solidFill>
              </a:rPr>
              <a:t>2017-18</a:t>
            </a:r>
          </a:p>
          <a:p>
            <a:r>
              <a:rPr lang="en-US" sz="7200" b="1" dirty="0" smtClean="0">
                <a:ln>
                  <a:solidFill>
                    <a:schemeClr val="tx1"/>
                  </a:solidFill>
                </a:ln>
                <a:solidFill>
                  <a:srgbClr val="FF9900"/>
                </a:solidFill>
              </a:rPr>
              <a:t>50 overs &amp; Ama20 calculations</a:t>
            </a:r>
            <a:endParaRPr lang="en-US" sz="7200" b="1" dirty="0">
              <a:ln>
                <a:solidFill>
                  <a:schemeClr val="tx1"/>
                </a:solidFill>
              </a:ln>
              <a:solidFill>
                <a:srgbClr val="FF9900"/>
              </a:solidFill>
            </a:endParaRPr>
          </a:p>
          <a:p>
            <a:pPr algn="ctr"/>
            <a:endParaRPr lang="en-US" sz="7200" b="1" dirty="0">
              <a:ln>
                <a:solidFill>
                  <a:schemeClr val="tx1"/>
                </a:solidFill>
              </a:ln>
              <a:solidFill>
                <a:srgbClr val="FF9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0378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5542" y="332656"/>
            <a:ext cx="8229600" cy="85010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25542" y="58018"/>
            <a:ext cx="8229600" cy="11247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5400" b="1" dirty="0" smtClean="0"/>
              <a:t>ONE DAY COMPETITION</a:t>
            </a:r>
            <a:endParaRPr lang="en-ZA" sz="5400" dirty="0"/>
          </a:p>
          <a:p>
            <a:pPr algn="ctr"/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579296" cy="5141168"/>
          </a:xfrm>
        </p:spPr>
        <p:txBody>
          <a:bodyPr>
            <a:normAutofit fontScale="92500" lnSpcReduction="10000"/>
          </a:bodyPr>
          <a:lstStyle/>
          <a:p>
            <a:r>
              <a:rPr lang="en-ZA" sz="46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50 overs each (min 20 overs)</a:t>
            </a:r>
          </a:p>
          <a:p>
            <a:r>
              <a:rPr lang="en-ZA" sz="46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Team batting 2</a:t>
            </a:r>
            <a:r>
              <a:rPr lang="en-ZA" sz="4600" b="1" baseline="30000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nd</a:t>
            </a:r>
            <a:r>
              <a:rPr lang="en-ZA" sz="46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 to face number of overs completed in time.</a:t>
            </a:r>
          </a:p>
          <a:p>
            <a:r>
              <a:rPr lang="en-ZA" sz="46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Max 10 </a:t>
            </a:r>
            <a:r>
              <a:rPr lang="en-ZA" sz="46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overs per bowler.</a:t>
            </a:r>
          </a:p>
          <a:p>
            <a:r>
              <a:rPr lang="en-ZA" sz="46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2 short deliveries per over.</a:t>
            </a:r>
          </a:p>
          <a:p>
            <a:r>
              <a:rPr lang="en-ZA" sz="46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No Runners</a:t>
            </a:r>
          </a:p>
          <a:p>
            <a:r>
              <a:rPr lang="en-ZA" sz="46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FREE HIT for ALL No-Balls.</a:t>
            </a:r>
          </a:p>
          <a:p>
            <a:endParaRPr lang="en-ZA" sz="4600" b="1" dirty="0" smtClean="0">
              <a:solidFill>
                <a:schemeClr val="bg1"/>
              </a:solidFill>
            </a:endParaRPr>
          </a:p>
          <a:p>
            <a:endParaRPr lang="en-ZA" b="1" dirty="0">
              <a:solidFill>
                <a:schemeClr val="bg1"/>
              </a:solidFill>
            </a:endParaRPr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369930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5542" y="332656"/>
            <a:ext cx="8229600" cy="85010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25542" y="58018"/>
            <a:ext cx="8229600" cy="11247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5400" b="1" dirty="0" smtClean="0"/>
              <a:t>ONE DAY COMPETITION</a:t>
            </a:r>
            <a:endParaRPr lang="en-ZA" sz="5400" dirty="0"/>
          </a:p>
          <a:p>
            <a:pPr algn="ctr"/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102" y="1345113"/>
            <a:ext cx="8892480" cy="5445224"/>
          </a:xfrm>
        </p:spPr>
        <p:txBody>
          <a:bodyPr>
            <a:normAutofit lnSpcReduction="10000"/>
          </a:bodyPr>
          <a:lstStyle/>
          <a:p>
            <a:r>
              <a:rPr lang="en-ZA" sz="54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BONUS POINTS:</a:t>
            </a:r>
          </a:p>
          <a:p>
            <a:r>
              <a:rPr lang="en-ZA" sz="54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With Bonus Point: 5</a:t>
            </a:r>
          </a:p>
          <a:p>
            <a:r>
              <a:rPr lang="en-ZA" sz="54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Without Bonus Point: 4</a:t>
            </a:r>
          </a:p>
          <a:p>
            <a:r>
              <a:rPr lang="en-ZA" sz="54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Tie / NO Results: 2</a:t>
            </a:r>
          </a:p>
          <a:p>
            <a:r>
              <a:rPr lang="en-ZA" sz="54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Loss: 0</a:t>
            </a:r>
          </a:p>
          <a:p>
            <a:r>
              <a:rPr lang="en-ZA" sz="54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NO Super Overs</a:t>
            </a:r>
          </a:p>
          <a:p>
            <a:endParaRPr lang="en-ZA" sz="6500" b="1" dirty="0" smtClean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5832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268760"/>
            <a:ext cx="8784976" cy="536145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ZA" dirty="0" smtClean="0"/>
          </a:p>
          <a:p>
            <a:r>
              <a:rPr lang="en-ZA" sz="40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Inner circle on the field – radius of 27.43 meters from both middle stumps.</a:t>
            </a:r>
            <a:br>
              <a:rPr lang="en-ZA" sz="40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</a:br>
            <a:endParaRPr lang="en-ZA" sz="4000" b="1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  <a:p>
            <a:r>
              <a:rPr lang="en-ZA" sz="40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Circles to be marked by a painted line or plastic/rubber discs.</a:t>
            </a:r>
            <a:br>
              <a:rPr lang="en-ZA" sz="40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</a:br>
            <a:endParaRPr lang="en-ZA" sz="4000" b="1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  <a:p>
            <a:r>
              <a:rPr lang="en-ZA" sz="40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Power Plays as follows…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ZA" sz="5400" b="1" dirty="0" smtClean="0"/>
              <a:t>ONE DAY COMPETITION</a:t>
            </a:r>
            <a:endParaRPr lang="en-ZA" sz="5400" b="1" dirty="0"/>
          </a:p>
          <a:p>
            <a:pPr algn="ctr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730980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852645"/>
            <a:ext cx="8712968" cy="6048672"/>
          </a:xfrm>
        </p:spPr>
        <p:txBody>
          <a:bodyPr>
            <a:normAutofit lnSpcReduction="10000"/>
          </a:bodyPr>
          <a:lstStyle/>
          <a:p>
            <a:endParaRPr lang="en-ZA" dirty="0"/>
          </a:p>
          <a:p>
            <a:r>
              <a:rPr lang="en-ZA" sz="44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POWER PLAY 1: OVERS 1 – 10:</a:t>
            </a:r>
            <a:r>
              <a:rPr lang="en-ZA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/>
            </a:r>
            <a:br>
              <a:rPr lang="en-ZA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</a:br>
            <a:r>
              <a:rPr lang="en-ZA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MAXIMUM 2 FIELDERS outside the inner circle. </a:t>
            </a:r>
            <a:br>
              <a:rPr lang="en-ZA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</a:br>
            <a:endParaRPr lang="en-ZA" b="1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  <a:p>
            <a:r>
              <a:rPr lang="en-ZA" sz="44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POWER PLAY </a:t>
            </a:r>
            <a:r>
              <a:rPr lang="en-ZA" sz="44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2: </a:t>
            </a:r>
            <a:r>
              <a:rPr lang="en-ZA" sz="44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OVERS </a:t>
            </a:r>
            <a:r>
              <a:rPr lang="en-ZA" sz="44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11 </a:t>
            </a:r>
            <a:r>
              <a:rPr lang="en-ZA" sz="44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– </a:t>
            </a:r>
            <a:r>
              <a:rPr lang="en-ZA" sz="44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40:</a:t>
            </a:r>
            <a:r>
              <a:rPr lang="en-ZA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/>
            </a:r>
            <a:br>
              <a:rPr lang="en-ZA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</a:br>
            <a:r>
              <a:rPr lang="en-ZA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MAXIMUM </a:t>
            </a:r>
            <a:r>
              <a:rPr lang="en-ZA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4 FIELDERS shall be permitted outside this fielding restriction area. </a:t>
            </a:r>
          </a:p>
          <a:p>
            <a:endParaRPr lang="en-ZA" b="1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  <a:p>
            <a:r>
              <a:rPr lang="en-ZA" sz="44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POWER PLAY </a:t>
            </a:r>
            <a:r>
              <a:rPr lang="en-ZA" sz="44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3: </a:t>
            </a:r>
            <a:r>
              <a:rPr lang="en-ZA" sz="44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OVERS </a:t>
            </a:r>
            <a:r>
              <a:rPr lang="en-ZA" sz="44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41 </a:t>
            </a:r>
            <a:r>
              <a:rPr lang="en-ZA" sz="44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– </a:t>
            </a:r>
            <a:r>
              <a:rPr lang="en-ZA" sz="44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50:</a:t>
            </a:r>
            <a:r>
              <a:rPr lang="en-ZA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/>
            </a:r>
            <a:br>
              <a:rPr lang="en-ZA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</a:br>
            <a:r>
              <a:rPr lang="en-ZA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MAXIMUM </a:t>
            </a:r>
            <a:r>
              <a:rPr lang="en-ZA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5 FIELDERS shall be permitted outside this fielding restriction area. </a:t>
            </a:r>
          </a:p>
          <a:p>
            <a:endParaRPr lang="en-ZA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itle 3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ZA" sz="5400" b="1" smtClean="0"/>
              <a:t>ONE DAY COMPETITION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1073261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3276599"/>
          </a:xfrm>
        </p:spPr>
        <p:txBody>
          <a:bodyPr/>
          <a:lstStyle/>
          <a:p>
            <a:r>
              <a:rPr lang="en-US" dirty="0" smtClean="0"/>
              <a:t>		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323528" y="692696"/>
            <a:ext cx="8424936" cy="4536504"/>
          </a:xfrm>
        </p:spPr>
        <p:txBody>
          <a:bodyPr>
            <a:noAutofit/>
          </a:bodyPr>
          <a:lstStyle/>
          <a:p>
            <a:pPr algn="ctr"/>
            <a:r>
              <a:rPr lang="en-US" sz="66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Western Province </a:t>
            </a:r>
            <a:r>
              <a:rPr lang="en-US" sz="40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/>
            </a:r>
            <a:br>
              <a:rPr lang="en-US" sz="40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</a:br>
            <a:r>
              <a:rPr lang="en-US" sz="66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Cricket Association</a:t>
            </a:r>
          </a:p>
          <a:p>
            <a:pPr algn="ctr"/>
            <a:r>
              <a:rPr lang="en-US" sz="7200" b="1" dirty="0" smtClean="0">
                <a:ln>
                  <a:solidFill>
                    <a:schemeClr val="tx1"/>
                  </a:solidFill>
                </a:ln>
                <a:solidFill>
                  <a:srgbClr val="FF9900"/>
                </a:solidFill>
              </a:rPr>
              <a:t>2017-18</a:t>
            </a:r>
          </a:p>
          <a:p>
            <a:r>
              <a:rPr lang="en-US" sz="7200" b="1" dirty="0">
                <a:ln>
                  <a:solidFill>
                    <a:schemeClr val="tx1"/>
                  </a:solidFill>
                </a:ln>
                <a:solidFill>
                  <a:srgbClr val="FF9900"/>
                </a:solidFill>
              </a:rPr>
              <a:t>Playing Conditions</a:t>
            </a:r>
          </a:p>
          <a:p>
            <a:pPr algn="ctr"/>
            <a:endParaRPr lang="en-US" sz="7200" b="1" dirty="0">
              <a:ln>
                <a:solidFill>
                  <a:schemeClr val="tx1"/>
                </a:solidFill>
              </a:ln>
              <a:solidFill>
                <a:srgbClr val="FF9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8592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5542" y="332656"/>
            <a:ext cx="8229600" cy="85010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25542" y="58018"/>
            <a:ext cx="8229600" cy="11247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6600" b="1" dirty="0" smtClean="0"/>
              <a:t>AMA 20/20</a:t>
            </a:r>
            <a:endParaRPr lang="en-ZA" sz="6600" dirty="0"/>
          </a:p>
          <a:p>
            <a:pPr algn="ctr"/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579296" cy="5141168"/>
          </a:xfrm>
        </p:spPr>
        <p:txBody>
          <a:bodyPr>
            <a:normAutofit fontScale="70000" lnSpcReduction="20000"/>
          </a:bodyPr>
          <a:lstStyle/>
          <a:p>
            <a:r>
              <a:rPr lang="en-ZA" sz="46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2 </a:t>
            </a:r>
            <a:r>
              <a:rPr lang="en-ZA" sz="46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sessions of 1 hour and 25 minutes, </a:t>
            </a:r>
            <a:r>
              <a:rPr lang="en-ZA" sz="46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separated </a:t>
            </a:r>
            <a:r>
              <a:rPr lang="en-ZA" sz="46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by a </a:t>
            </a:r>
            <a:r>
              <a:rPr lang="en-ZA" sz="46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20-minute </a:t>
            </a:r>
            <a:r>
              <a:rPr lang="en-ZA" sz="46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interval between innings. </a:t>
            </a:r>
            <a:r>
              <a:rPr lang="en-ZA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/>
            </a:r>
            <a:br>
              <a:rPr lang="en-ZA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</a:br>
            <a:endParaRPr lang="en-ZA" b="1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  <a:p>
            <a:r>
              <a:rPr lang="en-ZA" sz="57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Morning Games: </a:t>
            </a:r>
            <a:r>
              <a:rPr lang="en-ZA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/>
            </a:r>
            <a:br>
              <a:rPr lang="en-ZA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</a:br>
            <a:r>
              <a:rPr lang="en-ZA" sz="46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First </a:t>
            </a:r>
            <a:r>
              <a:rPr lang="en-ZA" sz="46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Session: 10:00 – 11:25 </a:t>
            </a:r>
            <a:r>
              <a:rPr lang="en-ZA" sz="46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/>
            </a:r>
            <a:br>
              <a:rPr lang="en-ZA" sz="46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</a:br>
            <a:r>
              <a:rPr lang="en-ZA" sz="46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Interval</a:t>
            </a:r>
            <a:r>
              <a:rPr lang="en-ZA" sz="46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: 11:25 – 11:45 </a:t>
            </a:r>
            <a:r>
              <a:rPr lang="en-ZA" sz="46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/>
            </a:r>
            <a:br>
              <a:rPr lang="en-ZA" sz="46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</a:br>
            <a:r>
              <a:rPr lang="en-ZA" sz="46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Second </a:t>
            </a:r>
            <a:r>
              <a:rPr lang="en-ZA" sz="46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Session: 11:45 – 13:10 </a:t>
            </a:r>
            <a:endParaRPr lang="en-ZA" sz="4600" b="1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  <a:p>
            <a:endParaRPr lang="en-ZA" b="1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  <a:p>
            <a:r>
              <a:rPr lang="en-ZA" sz="52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Afternoon Games: </a:t>
            </a:r>
            <a:r>
              <a:rPr lang="en-ZA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/>
            </a:r>
            <a:br>
              <a:rPr lang="en-ZA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</a:br>
            <a:r>
              <a:rPr lang="en-ZA" sz="46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First </a:t>
            </a:r>
            <a:r>
              <a:rPr lang="en-ZA" sz="46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Session: 14:00 – 15:25 </a:t>
            </a:r>
            <a:r>
              <a:rPr lang="en-ZA" sz="46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/>
            </a:r>
            <a:br>
              <a:rPr lang="en-ZA" sz="46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</a:br>
            <a:r>
              <a:rPr lang="en-ZA" sz="46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Interval</a:t>
            </a:r>
            <a:r>
              <a:rPr lang="en-ZA" sz="46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: 15:25 – 15:45 </a:t>
            </a:r>
            <a:r>
              <a:rPr lang="en-ZA" sz="46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/>
            </a:r>
            <a:br>
              <a:rPr lang="en-ZA" sz="46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</a:br>
            <a:r>
              <a:rPr lang="en-ZA" sz="46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Second </a:t>
            </a:r>
            <a:r>
              <a:rPr lang="en-ZA" sz="46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Session: 15:45 – 17:10 </a:t>
            </a:r>
          </a:p>
          <a:p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5542" y="332656"/>
            <a:ext cx="8229600" cy="85010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25542" y="58018"/>
            <a:ext cx="8229600" cy="11247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6600" b="1" dirty="0" smtClean="0"/>
              <a:t>AMA 20/20</a:t>
            </a:r>
            <a:endParaRPr lang="en-ZA" sz="6600" dirty="0"/>
          </a:p>
          <a:p>
            <a:pPr algn="ctr"/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102" y="1345113"/>
            <a:ext cx="8892480" cy="5445224"/>
          </a:xfrm>
        </p:spPr>
        <p:txBody>
          <a:bodyPr>
            <a:normAutofit fontScale="77500" lnSpcReduction="20000"/>
          </a:bodyPr>
          <a:lstStyle/>
          <a:p>
            <a:r>
              <a:rPr lang="en-ZA" sz="65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20 overs per side. (min 5 overs)</a:t>
            </a:r>
            <a:br>
              <a:rPr lang="en-ZA" sz="65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</a:br>
            <a:endParaRPr lang="en-ZA" sz="6500" b="1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  <a:p>
            <a:r>
              <a:rPr lang="en-ZA" sz="65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1 hour 25 minutes (85 </a:t>
            </a:r>
            <a:r>
              <a:rPr lang="en-ZA" sz="6500" b="1" dirty="0" err="1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mins</a:t>
            </a:r>
            <a:r>
              <a:rPr lang="en-ZA" sz="65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) to bowl 20 overs.</a:t>
            </a:r>
          </a:p>
          <a:p>
            <a:endParaRPr lang="en-ZA" sz="6500" b="1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  <a:p>
            <a:r>
              <a:rPr lang="en-ZA" sz="65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10 run penalty for every over that starts after cut-off time.</a:t>
            </a:r>
          </a:p>
        </p:txBody>
      </p:sp>
    </p:spTree>
    <p:extLst>
      <p:ext uri="{BB962C8B-B14F-4D97-AF65-F5344CB8AC3E}">
        <p14:creationId xmlns:p14="http://schemas.microsoft.com/office/powerpoint/2010/main" val="3590426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2562</TotalTime>
  <Words>667</Words>
  <Application>Microsoft Office PowerPoint</Application>
  <PresentationFormat>On-screen Show (4:3)</PresentationFormat>
  <Paragraphs>128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  </vt:lpstr>
      <vt:lpstr>PowerPoint Presentation</vt:lpstr>
      <vt:lpstr>PowerPoint Presentation</vt:lpstr>
      <vt:lpstr>PowerPoint Presentation</vt:lpstr>
      <vt:lpstr>ONE DAY COMPETITION </vt:lpstr>
      <vt:lpstr>PowerPoint Presentation</vt:lpstr>
      <vt:lpstr>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</vt:lpstr>
      <vt:lpstr>PowerPoint Presentation</vt:lpstr>
      <vt:lpstr>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Lindsay O'Malley</dc:creator>
  <cp:lastModifiedBy>user1</cp:lastModifiedBy>
  <cp:revision>85</cp:revision>
  <dcterms:created xsi:type="dcterms:W3CDTF">2006-08-16T00:00:00Z</dcterms:created>
  <dcterms:modified xsi:type="dcterms:W3CDTF">2017-09-27T16:21:49Z</dcterms:modified>
</cp:coreProperties>
</file>